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5" r:id="rId3"/>
    <p:sldId id="272" r:id="rId4"/>
    <p:sldId id="271" r:id="rId5"/>
    <p:sldId id="268" r:id="rId6"/>
    <p:sldId id="275" r:id="rId7"/>
    <p:sldId id="292" r:id="rId8"/>
    <p:sldId id="280" r:id="rId9"/>
    <p:sldId id="283" r:id="rId10"/>
    <p:sldId id="293" r:id="rId11"/>
    <p:sldId id="284" r:id="rId12"/>
    <p:sldId id="294" r:id="rId13"/>
    <p:sldId id="285" r:id="rId14"/>
    <p:sldId id="286" r:id="rId15"/>
    <p:sldId id="291" r:id="rId16"/>
    <p:sldId id="287" r:id="rId17"/>
    <p:sldId id="288" r:id="rId18"/>
    <p:sldId id="289" r:id="rId19"/>
    <p:sldId id="290" r:id="rId20"/>
    <p:sldId id="295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x" initials="F" lastIdx="2" clrIdx="0">
    <p:extLst>
      <p:ext uri="{19B8F6BF-5375-455C-9EA6-DF929625EA0E}">
        <p15:presenceInfo xmlns:p15="http://schemas.microsoft.com/office/powerpoint/2012/main" userId="Feli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0000"/>
    <a:srgbClr val="00FA06"/>
    <a:srgbClr val="B40000"/>
    <a:srgbClr val="B81818"/>
    <a:srgbClr val="DA0000"/>
    <a:srgbClr val="DE225C"/>
    <a:srgbClr val="2D2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85" autoAdjust="0"/>
    <p:restoredTop sz="96741" autoAdjust="0"/>
  </p:normalViewPr>
  <p:slideViewPr>
    <p:cSldViewPr snapToGrid="0">
      <p:cViewPr varScale="1">
        <p:scale>
          <a:sx n="111" d="100"/>
          <a:sy n="111" d="100"/>
        </p:scale>
        <p:origin x="12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qxs\Documents\PythonScripts\BasicTextureSynthesis\Final\PerformaceData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qxs\Documents\PythonScripts\BasicTextureSynthesis\Final\PerformaceData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</a:t>
            </a:r>
            <a:r>
              <a:rPr lang="en-US" baseline="0" dirty="0" smtClean="0"/>
              <a:t>on a normalized log scale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GreenTexture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Sheet1!$B$13:$B$16</c:f>
              <c:strCache>
                <c:ptCount val="4"/>
                <c:pt idx="0">
                  <c:v>RPN</c:v>
                </c:pt>
                <c:pt idx="1">
                  <c:v>Density</c:v>
                </c:pt>
                <c:pt idx="2">
                  <c:v>Quilting </c:v>
                </c:pt>
                <c:pt idx="3">
                  <c:v>NonParam </c:v>
                </c:pt>
              </c:strCache>
            </c:strRef>
          </c:cat>
          <c:val>
            <c:numRef>
              <c:f>Sheet1!$G$4:$G$7</c:f>
              <c:numCache>
                <c:formatCode>General</c:formatCode>
                <c:ptCount val="4"/>
                <c:pt idx="0">
                  <c:v>1</c:v>
                </c:pt>
                <c:pt idx="1">
                  <c:v>1.6421649793376258</c:v>
                </c:pt>
                <c:pt idx="2">
                  <c:v>2.5883969333533332</c:v>
                </c:pt>
                <c:pt idx="3">
                  <c:v>5.5923143353146454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E0-403A-B511-DF52D083EBDD}"/>
            </c:ext>
          </c:extLst>
        </c:ser>
        <c:ser>
          <c:idx val="1"/>
          <c:order val="1"/>
          <c:tx>
            <c:v>Bumpy2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Sheet1!$B$13:$B$16</c:f>
              <c:strCache>
                <c:ptCount val="4"/>
                <c:pt idx="0">
                  <c:v>RPN</c:v>
                </c:pt>
                <c:pt idx="1">
                  <c:v>Density</c:v>
                </c:pt>
                <c:pt idx="2">
                  <c:v>Quilting </c:v>
                </c:pt>
                <c:pt idx="3">
                  <c:v>NonParam </c:v>
                </c:pt>
              </c:strCache>
            </c:strRef>
          </c:cat>
          <c:val>
            <c:numRef>
              <c:f>Sheet1!$G$13:$G$16</c:f>
              <c:numCache>
                <c:formatCode>General</c:formatCode>
                <c:ptCount val="4"/>
                <c:pt idx="0">
                  <c:v>1.2574548167985127</c:v>
                </c:pt>
                <c:pt idx="1">
                  <c:v>1.6348335956361248</c:v>
                </c:pt>
                <c:pt idx="2">
                  <c:v>3.1564245876174173</c:v>
                </c:pt>
                <c:pt idx="3">
                  <c:v>6.2191782140261367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E0-403A-B511-DF52D083EBDD}"/>
            </c:ext>
          </c:extLst>
        </c:ser>
        <c:ser>
          <c:idx val="2"/>
          <c:order val="2"/>
          <c:tx>
            <c:v>Yogurt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Sheet1!$B$13:$B$16</c:f>
              <c:strCache>
                <c:ptCount val="4"/>
                <c:pt idx="0">
                  <c:v>RPN</c:v>
                </c:pt>
                <c:pt idx="1">
                  <c:v>Density</c:v>
                </c:pt>
                <c:pt idx="2">
                  <c:v>Quilting </c:v>
                </c:pt>
                <c:pt idx="3">
                  <c:v>NonParam </c:v>
                </c:pt>
              </c:strCache>
            </c:strRef>
          </c:cat>
          <c:val>
            <c:numRef>
              <c:f>Sheet1!$P$4:$P$7</c:f>
              <c:numCache>
                <c:formatCode>General</c:formatCode>
                <c:ptCount val="4"/>
                <c:pt idx="0">
                  <c:v>1.3032429659651024</c:v>
                </c:pt>
                <c:pt idx="1">
                  <c:v>1.6383553541908604</c:v>
                </c:pt>
                <c:pt idx="2">
                  <c:v>2.8582866857614952</c:v>
                </c:pt>
                <c:pt idx="3">
                  <c:v>5.8045563114847969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0E0-403A-B511-DF52D083EB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6513695"/>
        <c:axId val="1726513279"/>
      </c:lineChart>
      <c:catAx>
        <c:axId val="1726513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513279"/>
        <c:crosses val="autoZero"/>
        <c:auto val="0"/>
        <c:lblAlgn val="ctr"/>
        <c:lblOffset val="100"/>
        <c:noMultiLvlLbl val="0"/>
      </c:catAx>
      <c:valAx>
        <c:axId val="1726513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6513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Run time of the algorithm in seconds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85926152434831"/>
          <c:y val="0.16708333333333336"/>
          <c:w val="0.87753018372703417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Sheet1!$B$4:$B$7</c:f>
              <c:strCache>
                <c:ptCount val="4"/>
                <c:pt idx="0">
                  <c:v>RPN</c:v>
                </c:pt>
                <c:pt idx="1">
                  <c:v>Density</c:v>
                </c:pt>
                <c:pt idx="2">
                  <c:v>Quilting </c:v>
                </c:pt>
                <c:pt idx="3">
                  <c:v>NonParam </c:v>
                </c:pt>
              </c:strCache>
            </c:strRef>
          </c:cat>
          <c:val>
            <c:numRef>
              <c:f>Sheet1!$D$4:$D$7</c:f>
              <c:numCache>
                <c:formatCode>General</c:formatCode>
                <c:ptCount val="4"/>
                <c:pt idx="0">
                  <c:v>3.1320000000000001E-2</c:v>
                </c:pt>
                <c:pt idx="1">
                  <c:v>0.13739999999999999</c:v>
                </c:pt>
                <c:pt idx="2">
                  <c:v>1.214</c:v>
                </c:pt>
                <c:pt idx="3">
                  <c:v>1225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96-4D58-8FCC-1D8AEC7858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9925136"/>
        <c:axId val="309928880"/>
      </c:barChart>
      <c:catAx>
        <c:axId val="30992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928880"/>
        <c:crosses val="autoZero"/>
        <c:auto val="1"/>
        <c:lblAlgn val="ctr"/>
        <c:lblOffset val="100"/>
        <c:noMultiLvlLbl val="0"/>
      </c:catAx>
      <c:valAx>
        <c:axId val="30992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925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E3D5C1D-8112-4725-8ED0-77ED7A3DC5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446810-5C4E-4733-9939-3EBE458CF6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00A0C-C5B7-4050-9F75-A1337B332937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27BC069-FB4F-446F-B043-62F8B7EAF5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4FFA78-1E6D-4139-B112-0D5CDEE96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FDEE2-A004-40CC-9693-EEA6F5EDF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059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D1549-6518-4B7C-92EE-643CD970BDB6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9E681-33E5-4C95-B171-51D010AE0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58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9E681-33E5-4C95-B171-51D010AE08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2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9E681-33E5-4C95-B171-51D010AE08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64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9E681-33E5-4C95-B171-51D010AE08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1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9E681-33E5-4C95-B171-51D010AE08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01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9E681-33E5-4C95-B171-51D010AE08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61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E9E681-33E5-4C95-B171-51D010AE08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9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6DE7-29CC-4E5C-A2BF-277F1DA31DDC}" type="datetime1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5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ECB-49B2-4488-8B04-2D018A729A1C}" type="datetime1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0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8574-4EA0-4828-9C76-2E18FD463959}" type="datetime1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65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FA88-2496-4468-BA3A-F6F06AABEFE0}" type="datetime1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9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73A3C-5206-4AF3-AB3E-669FE1620026}" type="datetime1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0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0BF6-7F2C-4337-9309-4804EF9DFA5E}" type="datetime1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0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FC8B-C57E-4F97-A332-37F06BAFFE7E}" type="datetime1">
              <a:rPr lang="en-US" smtClean="0"/>
              <a:t>11/7/2017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8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68E34-5B58-40F4-B5BD-4A95751AA255}" type="datetime1">
              <a:rPr lang="en-US" smtClean="0"/>
              <a:t>11/7/2017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3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19D1-FD3C-4BE9-9180-FD73A03AEBF4}" type="datetime1">
              <a:rPr lang="en-US" smtClean="0"/>
              <a:t>11/7/2017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7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E1D8-EBC6-466A-85A1-7EE7478445B3}" type="datetime1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8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5A9F-8D06-4F66-B121-4452B1700885}" type="datetime1">
              <a:rPr lang="en-US" smtClean="0"/>
              <a:t>11/7/2017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0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63D7A-D7AB-47F7-AFA2-247A64ADA314}" type="datetime1">
              <a:rPr lang="en-US" smtClean="0"/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E53A-6FD9-45DF-B27F-9EC1DBFE0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9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9.gif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7.jpeg"/><Relationship Id="rId5" Type="http://schemas.openxmlformats.org/officeDocument/2006/relationships/image" Target="../media/image4.jpe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hyperlink" Target="http://perso.telecom-paristech.fr/~gousseau/random_phase.pdf" TargetMode="External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ontent/pdf/10.1007/s10851-010-0227-1.pdf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1.png"/><Relationship Id="rId10" Type="http://schemas.openxmlformats.org/officeDocument/2006/relationships/image" Target="../media/image41.png"/><Relationship Id="rId4" Type="http://schemas.openxmlformats.org/officeDocument/2006/relationships/image" Target="../media/image4.jpe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12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rso.telecom-paristech.fr/~gousseau/random_phase.pdf" TargetMode="External"/><Relationship Id="rId11" Type="http://schemas.openxmlformats.org/officeDocument/2006/relationships/image" Target="../media/image49.jpg"/><Relationship Id="rId5" Type="http://schemas.openxmlformats.org/officeDocument/2006/relationships/image" Target="../media/image1.png"/><Relationship Id="rId10" Type="http://schemas.openxmlformats.org/officeDocument/2006/relationships/image" Target="../media/image48.jpeg"/><Relationship Id="rId4" Type="http://schemas.openxmlformats.org/officeDocument/2006/relationships/image" Target="../media/image4.jpe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9.gif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2.png"/><Relationship Id="rId16" Type="http://schemas.openxmlformats.org/officeDocument/2006/relationships/image" Target="../media/image60.png"/><Relationship Id="rId20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1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2.gif"/><Relationship Id="rId4" Type="http://schemas.openxmlformats.org/officeDocument/2006/relationships/image" Target="../media/image4.jpeg"/><Relationship Id="rId9" Type="http://schemas.openxmlformats.org/officeDocument/2006/relationships/image" Target="../media/image25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jpe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68.png"/><Relationship Id="rId5" Type="http://schemas.openxmlformats.org/officeDocument/2006/relationships/image" Target="../media/image4.jpe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3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ieeexplore.ieee.org/stamp/stamp.jsp?tp=&amp;arnumber=790383&amp;tag=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gif"/><Relationship Id="rId4" Type="http://schemas.openxmlformats.org/officeDocument/2006/relationships/image" Target="../media/image11.jp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hyperlink" Target="http://www.cns.nyu.edu/heegerlab/content/publications/Heeger-siggraph9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5" Type="http://schemas.openxmlformats.org/officeDocument/2006/relationships/image" Target="../media/image4.jpe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1.png"/><Relationship Id="rId10" Type="http://schemas.openxmlformats.org/officeDocument/2006/relationships/image" Target="../media/image27.png"/><Relationship Id="rId4" Type="http://schemas.openxmlformats.org/officeDocument/2006/relationships/image" Target="../media/image4.jpeg"/><Relationship Id="rId9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hyperlink" Target="https://www2.eecs.berkeley.edu/Research/Projects/CS/vision/papers/efros-siggraph01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2.png"/><Relationship Id="rId5" Type="http://schemas.openxmlformats.org/officeDocument/2006/relationships/image" Target="../media/image4.jpe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.png"/><Relationship Id="rId7" Type="http://schemas.openxmlformats.org/officeDocument/2006/relationships/hyperlink" Target="http://cs.brown.edu/courses/cs195-g/asgn/proj2/resources/PoissonImageEditing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hyperlink" Target="http://cs.brown.edu/courses/csci1290/2011/asgn/proj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9372" y="4342157"/>
            <a:ext cx="6369078" cy="777943"/>
          </a:xfrm>
        </p:spPr>
        <p:txBody>
          <a:bodyPr>
            <a:noAutofit/>
          </a:bodyPr>
          <a:lstStyle/>
          <a:p>
            <a:pPr algn="l"/>
            <a:r>
              <a:rPr lang="fr-FR" sz="3400" dirty="0" err="1" smtClean="0">
                <a:latin typeface="Arial Black" panose="020B0A04020102020204" pitchFamily="34" charset="0"/>
                <a:cs typeface="Arial" panose="020B0604020202020204" pitchFamily="34" charset="0"/>
              </a:rPr>
              <a:t>Analysis</a:t>
            </a:r>
            <a:r>
              <a:rPr lang="fr-FR" sz="3400" dirty="0" smtClean="0">
                <a:latin typeface="Arial Black" panose="020B0A04020102020204" pitchFamily="34" charset="0"/>
                <a:cs typeface="Arial" panose="020B0604020202020204" pitchFamily="34" charset="0"/>
              </a:rPr>
              <a:t> on texture </a:t>
            </a:r>
            <a:r>
              <a:rPr lang="fr-FR" sz="3400" dirty="0" err="1" smtClean="0">
                <a:latin typeface="Arial Black" panose="020B0A04020102020204" pitchFamily="34" charset="0"/>
                <a:cs typeface="Arial" panose="020B0604020202020204" pitchFamily="34" charset="0"/>
              </a:rPr>
              <a:t>synthesis</a:t>
            </a:r>
            <a:endParaRPr lang="en-US" sz="34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9372" y="5372272"/>
            <a:ext cx="5569866" cy="120769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Jason </a:t>
            </a:r>
            <a:r>
              <a:rPr lang="fr-F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Plawinski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, Matsushita Lab.</a:t>
            </a:r>
          </a:p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Suita, 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Osaka</a:t>
            </a:r>
          </a:p>
          <a:p>
            <a:pPr algn="l">
              <a:lnSpc>
                <a:spcPct val="100000"/>
              </a:lnSpc>
              <a:spcBef>
                <a:spcPts val="500"/>
              </a:spcBef>
            </a:pPr>
            <a:r>
              <a:rPr lang="fr-FR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November</a:t>
            </a:r>
            <a:r>
              <a:rPr lang="fr-F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2017</a:t>
            </a: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3">
            <a:extLst>
              <a:ext uri="{FF2B5EF4-FFF2-40B4-BE49-F238E27FC236}">
                <a16:creationId xmlns:a16="http://schemas.microsoft.com/office/drawing/2014/main" id="{B64BF12C-2C9F-4F56-B3D8-50088006B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61" y="237047"/>
            <a:ext cx="1088284" cy="1069239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336E56E-FB03-40E6-BD0F-CE8BCDEE2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72" y="354907"/>
            <a:ext cx="2794510" cy="8335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AFC94D-C336-4635-A448-21913FC62A25}"/>
              </a:ext>
            </a:extLst>
          </p:cNvPr>
          <p:cNvSpPr/>
          <p:nvPr/>
        </p:nvSpPr>
        <p:spPr>
          <a:xfrm>
            <a:off x="0" y="0"/>
            <a:ext cx="1845578" cy="6858000"/>
          </a:xfrm>
          <a:prstGeom prst="rect">
            <a:avLst/>
          </a:prstGeom>
          <a:solidFill>
            <a:srgbClr val="2D287F"/>
          </a:solidFill>
          <a:ln>
            <a:solidFill>
              <a:srgbClr val="2D2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7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646" y="1252975"/>
            <a:ext cx="8505686" cy="1433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Image </a:t>
            </a:r>
            <a:r>
              <a:rPr lang="fr-FR" b="1" dirty="0" err="1" smtClean="0"/>
              <a:t>Quilting</a:t>
            </a:r>
            <a:r>
              <a:rPr lang="fr-FR" b="1" dirty="0" smtClean="0"/>
              <a:t> (2001)</a:t>
            </a:r>
            <a:r>
              <a:rPr lang="fr-FR" dirty="0" smtClean="0"/>
              <a:t>: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Image Quilting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98688"/>
              </p:ext>
            </p:extLst>
          </p:nvPr>
        </p:nvGraphicFramePr>
        <p:xfrm>
          <a:off x="695325" y="2170772"/>
          <a:ext cx="7534274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48050">
                  <a:extLst>
                    <a:ext uri="{9D8B030D-6E8A-4147-A177-3AD203B41FA5}">
                      <a16:colId xmlns:a16="http://schemas.microsoft.com/office/drawing/2014/main" val="3476076588"/>
                    </a:ext>
                  </a:extLst>
                </a:gridCol>
                <a:gridCol w="4086224">
                  <a:extLst>
                    <a:ext uri="{9D8B030D-6E8A-4147-A177-3AD203B41FA5}">
                      <a16:colId xmlns:a16="http://schemas.microsoft.com/office/drawing/2014/main" val="2145792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Advantages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Drawbacks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07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Visually</a:t>
                      </a:r>
                      <a:r>
                        <a:rPr lang="fr-FR" dirty="0"/>
                        <a:t> good </a:t>
                      </a:r>
                      <a:r>
                        <a:rPr lang="fr-FR" dirty="0" err="1"/>
                        <a:t>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No</a:t>
                      </a:r>
                      <a:r>
                        <a:rPr lang="fr-FR" baseline="0" dirty="0" smtClean="0"/>
                        <a:t> proof of convergence (</a:t>
                      </a:r>
                      <a:r>
                        <a:rPr lang="fr-FR" baseline="0" dirty="0" err="1" smtClean="0"/>
                        <a:t>can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get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stuck</a:t>
                      </a:r>
                      <a:r>
                        <a:rPr lang="fr-FR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631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Decently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Patch artefacts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53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Natively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works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with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colors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48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Low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number</a:t>
                      </a:r>
                      <a:r>
                        <a:rPr lang="fr-FR" dirty="0"/>
                        <a:t> of </a:t>
                      </a:r>
                      <a:r>
                        <a:rPr lang="fr-FR" dirty="0" err="1"/>
                        <a:t>hyperparameters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145239"/>
                  </a:ext>
                </a:extLst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612475" y="1692828"/>
            <a:ext cx="2769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3CAF5F-0C2F-498F-BD33-942B4AB2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3" y="5273070"/>
            <a:ext cx="609529" cy="6095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65" y="4825259"/>
            <a:ext cx="1601010" cy="15549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52" y="4736051"/>
            <a:ext cx="1684814" cy="16441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96" y="5203503"/>
            <a:ext cx="697171" cy="6971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30" y="5162950"/>
            <a:ext cx="778278" cy="778278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1008150" y="5329347"/>
            <a:ext cx="211890" cy="45758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3999846" y="5329294"/>
            <a:ext cx="211915" cy="45763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90" y="4682264"/>
            <a:ext cx="1787742" cy="1739648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7002457" y="5323270"/>
            <a:ext cx="211915" cy="45763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5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RPN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11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551611" y="1852017"/>
            <a:ext cx="6287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Parametric</a:t>
            </a:r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synthesis</a:t>
            </a:r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algorithm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the image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divided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into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periodic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component and an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edge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component. The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synthesis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done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by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expanding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the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periodic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then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adding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uniform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noise to the phase of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Fourrier’s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transform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fr-FR" sz="12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fr-FR" sz="1200" i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periodic</a:t>
            </a:r>
            <a:r>
              <a:rPr lang="fr-FR" sz="12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component </a:t>
            </a:r>
            <a:r>
              <a:rPr lang="fr-FR" sz="1200" i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decomposition</a:t>
            </a:r>
            <a:r>
              <a:rPr lang="fr-FR" sz="12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sz="1200" i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is</a:t>
            </a:r>
            <a:r>
              <a:rPr lang="fr-FR" sz="12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sz="1200" i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detailed</a:t>
            </a:r>
            <a:r>
              <a:rPr lang="fr-FR" sz="12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in </a:t>
            </a:r>
            <a:r>
              <a:rPr lang="fr-FR" sz="1200" i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</a:t>
            </a:r>
            <a:r>
              <a:rPr lang="fr-FR" sz="12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sz="1200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hlinkClick r:id="rId6"/>
              </a:rPr>
              <a:t>paper</a:t>
            </a:r>
            <a:r>
              <a:rPr lang="fr-FR" sz="12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3646" y="1252975"/>
            <a:ext cx="8505686" cy="530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 smtClean="0"/>
              <a:t>Random</a:t>
            </a:r>
            <a:r>
              <a:rPr lang="fr-FR" b="1" dirty="0" smtClean="0"/>
              <a:t> Phase Noise (</a:t>
            </a:r>
            <a:r>
              <a:rPr lang="fr-FR" b="1" dirty="0" smtClean="0">
                <a:hlinkClick r:id="rId7"/>
              </a:rPr>
              <a:t>2011</a:t>
            </a:r>
            <a:r>
              <a:rPr lang="fr-FR" b="1" dirty="0" smtClean="0"/>
              <a:t>)</a:t>
            </a:r>
            <a:r>
              <a:rPr lang="fr-FR" dirty="0" smtClean="0"/>
              <a:t>:</a:t>
            </a:r>
            <a:endParaRPr lang="fr-F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33400" y="1692828"/>
            <a:ext cx="37440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68" y="4047084"/>
            <a:ext cx="1237144" cy="12015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41" y="4723004"/>
            <a:ext cx="1232254" cy="11968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895613"/>
            <a:ext cx="1700529" cy="16547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66" y="4529618"/>
            <a:ext cx="1700000" cy="16542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37" y="4536260"/>
            <a:ext cx="1705827" cy="1659937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3342976" y="5187212"/>
            <a:ext cx="286138" cy="26365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118368" y="5187212"/>
            <a:ext cx="286138" cy="26365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40070" y="5173865"/>
            <a:ext cx="962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Input Image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2084061" y="6168407"/>
            <a:ext cx="146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Periodic component</a:t>
            </a:r>
          </a:p>
          <a:p>
            <a:r>
              <a:rPr lang="en-US" sz="1200" dirty="0" smtClean="0"/>
              <a:t>of 1 channel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3656876" y="6196197"/>
            <a:ext cx="146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Expansion of the periodic component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423128" y="6196196"/>
            <a:ext cx="1580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Single channel Texture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7721369" y="5450864"/>
            <a:ext cx="1580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Output texture</a:t>
            </a:r>
            <a:endParaRPr lang="en-US" sz="1200" dirty="0"/>
          </a:p>
        </p:txBody>
      </p:sp>
      <p:sp>
        <p:nvSpPr>
          <p:cNvPr id="38" name="Right Arrow 37"/>
          <p:cNvSpPr/>
          <p:nvPr/>
        </p:nvSpPr>
        <p:spPr>
          <a:xfrm rot="1208979">
            <a:off x="1752808" y="4706311"/>
            <a:ext cx="452958" cy="26047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800000">
            <a:off x="7011188" y="4620406"/>
            <a:ext cx="452958" cy="26047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4228768" y="4183380"/>
            <a:ext cx="297511" cy="29637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74" y="3408978"/>
            <a:ext cx="732905" cy="7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RPN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196016"/>
              </p:ext>
            </p:extLst>
          </p:nvPr>
        </p:nvGraphicFramePr>
        <p:xfrm>
          <a:off x="695325" y="2170772"/>
          <a:ext cx="7534274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48050">
                  <a:extLst>
                    <a:ext uri="{9D8B030D-6E8A-4147-A177-3AD203B41FA5}">
                      <a16:colId xmlns:a16="http://schemas.microsoft.com/office/drawing/2014/main" val="3476076588"/>
                    </a:ext>
                  </a:extLst>
                </a:gridCol>
                <a:gridCol w="4086224">
                  <a:extLst>
                    <a:ext uri="{9D8B030D-6E8A-4147-A177-3AD203B41FA5}">
                      <a16:colId xmlns:a16="http://schemas.microsoft.com/office/drawing/2014/main" val="2145792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Advantages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Drawbacks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07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Really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Bad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results</a:t>
                      </a:r>
                      <a:r>
                        <a:rPr lang="fr-FR" baseline="0" dirty="0" smtClean="0"/>
                        <a:t> on non </a:t>
                      </a:r>
                      <a:r>
                        <a:rPr lang="fr-FR" baseline="0" dirty="0" err="1" smtClean="0"/>
                        <a:t>stochastic</a:t>
                      </a:r>
                      <a:r>
                        <a:rPr lang="fr-FR" baseline="0" dirty="0" smtClean="0"/>
                        <a:t> textures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631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Good </a:t>
                      </a:r>
                      <a:r>
                        <a:rPr lang="fr-FR" dirty="0" err="1" smtClean="0"/>
                        <a:t>results</a:t>
                      </a:r>
                      <a:r>
                        <a:rPr lang="fr-FR" dirty="0" smtClean="0"/>
                        <a:t> on </a:t>
                      </a:r>
                      <a:r>
                        <a:rPr lang="fr-FR" dirty="0" err="1" smtClean="0"/>
                        <a:t>stochastic</a:t>
                      </a:r>
                      <a:r>
                        <a:rPr lang="fr-FR" baseline="0" dirty="0" smtClean="0"/>
                        <a:t> textures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Needs larger</a:t>
                      </a:r>
                      <a:r>
                        <a:rPr lang="en-US" baseline="0" dirty="0" smtClean="0"/>
                        <a:t> size input image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53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Homogenous</a:t>
                      </a:r>
                      <a:r>
                        <a:rPr lang="en-US" baseline="0" dirty="0" smtClean="0"/>
                        <a:t> texture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48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No </a:t>
                      </a:r>
                      <a:r>
                        <a:rPr lang="fr-FR" dirty="0" err="1" smtClean="0"/>
                        <a:t>hyperparameters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145239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3CAF5F-0C2F-498F-BD33-942B4AB2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12</a:t>
            </a:fld>
            <a:endParaRPr lang="en-US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13646" y="1252975"/>
            <a:ext cx="8505686" cy="530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smtClean="0"/>
              <a:t>Random Phase Noise (</a:t>
            </a:r>
            <a:r>
              <a:rPr lang="fr-FR" b="1" smtClean="0">
                <a:hlinkClick r:id="rId6"/>
              </a:rPr>
              <a:t>2011</a:t>
            </a:r>
            <a:r>
              <a:rPr lang="fr-FR" b="1" smtClean="0"/>
              <a:t>)</a:t>
            </a:r>
            <a:r>
              <a:rPr lang="fr-FR" smtClean="0"/>
              <a:t>:</a:t>
            </a:r>
            <a:endParaRPr lang="fr-FR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33400" y="1692828"/>
            <a:ext cx="37440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87" y="4833832"/>
            <a:ext cx="1531420" cy="149448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1515189" y="5321116"/>
            <a:ext cx="211915" cy="45763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38" y="4792219"/>
            <a:ext cx="1543452" cy="1504792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4399936" y="5315796"/>
            <a:ext cx="211915" cy="45763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196" y="4806524"/>
            <a:ext cx="1531418" cy="1494482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7173664" y="5315795"/>
            <a:ext cx="211915" cy="45763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2" y="5189584"/>
            <a:ext cx="728364" cy="728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26" y="5203110"/>
            <a:ext cx="747766" cy="7477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799" y="5195943"/>
            <a:ext cx="715643" cy="7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7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Results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2155" y="1262261"/>
            <a:ext cx="3675988" cy="52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err="1" smtClean="0"/>
              <a:t>Algorithm</a:t>
            </a:r>
            <a:r>
              <a:rPr lang="fr-FR" b="1" dirty="0" smtClean="0"/>
              <a:t> comparaison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9091" y="1692828"/>
            <a:ext cx="27642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59" y="2101578"/>
            <a:ext cx="1396331" cy="1388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96" y="2123349"/>
            <a:ext cx="1395004" cy="1388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09" y="2119213"/>
            <a:ext cx="1395004" cy="1388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086" y="2101913"/>
            <a:ext cx="1395004" cy="13883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32" y="3436031"/>
            <a:ext cx="1440747" cy="14338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00" y="3431917"/>
            <a:ext cx="1440749" cy="14380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38" y="3429232"/>
            <a:ext cx="1440749" cy="14366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337" y="3442868"/>
            <a:ext cx="1440749" cy="143800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892" y="4848521"/>
            <a:ext cx="1550375" cy="14878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33" y="4824398"/>
            <a:ext cx="1493533" cy="14864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43" y="4837767"/>
            <a:ext cx="1494954" cy="148642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60" y="4820132"/>
            <a:ext cx="1493533" cy="14864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70" y="2275676"/>
            <a:ext cx="996562" cy="9965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08" y="5092180"/>
            <a:ext cx="930596" cy="90761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69" y="3650534"/>
            <a:ext cx="1023271" cy="91492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86497" y="1908754"/>
            <a:ext cx="119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Input Image</a:t>
            </a:r>
            <a:endParaRPr 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990325" y="1824914"/>
            <a:ext cx="1165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Non </a:t>
            </a:r>
            <a:r>
              <a:rPr lang="en-US" sz="1400" b="1" dirty="0" err="1" smtClean="0"/>
              <a:t>Param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506655" y="1827993"/>
            <a:ext cx="888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Quilting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059271" y="1841241"/>
            <a:ext cx="96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RPN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375277" y="1802579"/>
            <a:ext cx="96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Pyramid</a:t>
            </a:r>
            <a:endParaRPr lang="en-US" sz="1400" b="1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2655850" y="2152650"/>
            <a:ext cx="0" cy="40147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8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Results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2155" y="1262261"/>
            <a:ext cx="3675988" cy="52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err="1" smtClean="0"/>
              <a:t>Algorithm</a:t>
            </a:r>
            <a:r>
              <a:rPr lang="fr-FR" b="1" dirty="0" smtClean="0"/>
              <a:t> comparaison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9091" y="1692828"/>
            <a:ext cx="27642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74730" y="1722285"/>
            <a:ext cx="936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Quilting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908468" y="1726664"/>
            <a:ext cx="96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RPN</a:t>
            </a:r>
            <a:endParaRPr 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462320" y="1695799"/>
            <a:ext cx="962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Pyramid</a:t>
            </a: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93" y="1991213"/>
            <a:ext cx="1686144" cy="1619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64" y="1975453"/>
            <a:ext cx="1661484" cy="1621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270" y="1981937"/>
            <a:ext cx="1661484" cy="1621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16" y="3441933"/>
            <a:ext cx="1668781" cy="1622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31" y="3441933"/>
            <a:ext cx="1664150" cy="16240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920" y="3441933"/>
            <a:ext cx="1688850" cy="16224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16" y="4914122"/>
            <a:ext cx="1656718" cy="16167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44" y="4914122"/>
            <a:ext cx="1656718" cy="16167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33" y="4915660"/>
            <a:ext cx="1681306" cy="161522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14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96" y="5055803"/>
            <a:ext cx="1151052" cy="11510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96" y="3605349"/>
            <a:ext cx="1151052" cy="115105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96" y="2154895"/>
            <a:ext cx="1151052" cy="1151052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3414347" y="2048117"/>
            <a:ext cx="0" cy="43222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543353" y="1826529"/>
            <a:ext cx="119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Input Image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8575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Results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2155" y="1254642"/>
            <a:ext cx="4859925" cy="49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smtClean="0"/>
              <a:t>Conclusion on </a:t>
            </a:r>
            <a:r>
              <a:rPr lang="fr-FR" b="1" dirty="0" err="1" smtClean="0"/>
              <a:t>results</a:t>
            </a:r>
            <a:r>
              <a:rPr lang="fr-FR" b="1" dirty="0" smtClean="0"/>
              <a:t>: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47700" y="1685208"/>
            <a:ext cx="3718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15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61104" y="1824722"/>
            <a:ext cx="6287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Non-parametric textures: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They are powerful tools for a lot of texture and perform well in both regular (and near regular) and stochastic situation.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quality of textures deteriorates the further from the source/seed it is generated and can get stuck (tendency to ‘grow garbage’)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Parametric textures: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Only work well on stochastic textures which are not that common in real world examples.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quality is similar everywhere in the picture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188" y="4785251"/>
            <a:ext cx="1509294" cy="1472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53" y="4785251"/>
            <a:ext cx="1509294" cy="1472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65" y="4981734"/>
            <a:ext cx="930148" cy="9301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52365" y="5981144"/>
            <a:ext cx="101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Input image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360159" y="6151993"/>
            <a:ext cx="101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Gets stuck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210934" y="6198160"/>
            <a:ext cx="124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 a stochastic texture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704835" y="5169004"/>
            <a:ext cx="754647" cy="403659"/>
          </a:xfrm>
          <a:prstGeom prst="rect">
            <a:avLst/>
          </a:prstGeom>
          <a:noFill/>
          <a:ln w="38100">
            <a:solidFill>
              <a:srgbClr val="F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105509" y="5253487"/>
            <a:ext cx="655608" cy="31917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1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2155" y="1262261"/>
            <a:ext cx="8505686" cy="5094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smtClean="0"/>
              <a:t>Performance of the </a:t>
            </a:r>
            <a:r>
              <a:rPr lang="fr-FR" b="1" dirty="0" err="1" smtClean="0"/>
              <a:t>algorithm</a:t>
            </a:r>
            <a:r>
              <a:rPr lang="fr-FR" b="1" dirty="0" smtClean="0"/>
              <a:t>: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9091" y="1692828"/>
            <a:ext cx="38005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16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561104" y="1832342"/>
            <a:ext cx="6287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Performance: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performance of the algorithm depends of both the input size and the output size.</a:t>
            </a: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most cases, non parametric algorithm are much slower than the parametric ones but quilting does provided a valuable speed up.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7976526"/>
              </p:ext>
            </p:extLst>
          </p:nvPr>
        </p:nvGraphicFramePr>
        <p:xfrm>
          <a:off x="2512172" y="3554480"/>
          <a:ext cx="456687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308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2155" y="1262262"/>
            <a:ext cx="4859925" cy="49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smtClean="0"/>
              <a:t>Performance of the </a:t>
            </a:r>
            <a:r>
              <a:rPr lang="fr-FR" b="1" dirty="0" err="1" smtClean="0"/>
              <a:t>algorithm</a:t>
            </a:r>
            <a:r>
              <a:rPr lang="fr-FR" b="1" dirty="0" smtClean="0"/>
              <a:t>: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9091" y="1692828"/>
            <a:ext cx="38005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17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61104" y="1832342"/>
            <a:ext cx="6287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Asymptotic complexity: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Non correlated input and output. All complexities are normalized and only their curvature matter, the more convex the slower the algorithm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6" y="2875345"/>
            <a:ext cx="4183262" cy="3137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84" y="2875345"/>
            <a:ext cx="4183262" cy="31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2155" y="1262262"/>
            <a:ext cx="4859925" cy="49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smtClean="0"/>
              <a:t>Performance of the </a:t>
            </a:r>
            <a:r>
              <a:rPr lang="fr-FR" b="1" dirty="0" err="1" smtClean="0"/>
              <a:t>algorithm</a:t>
            </a:r>
            <a:r>
              <a:rPr lang="fr-FR" b="1" dirty="0" smtClean="0"/>
              <a:t>: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9091" y="1692828"/>
            <a:ext cx="38005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18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61104" y="1832342"/>
            <a:ext cx="6287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Asymptotic complexity: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Linearly correlated input and output size. Only the non parametric algorithm have multiplicative relations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28" y="2496870"/>
            <a:ext cx="5314413" cy="39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2155" y="1254642"/>
            <a:ext cx="4859925" cy="49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smtClean="0"/>
              <a:t>Conclusion on performance: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47700" y="1685208"/>
            <a:ext cx="3718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19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61104" y="1824722"/>
            <a:ext cx="6287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Non Parametric: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algorithm is much slower than all the other. The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quilting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algorithm is a good speed up and both implementation could be parallelized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Parametric algorithm: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parametric algorithm are conditioned by the speed of the multiple FFT used. They cannot really be parallelized and is really good for balanced input and output sized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0434034"/>
              </p:ext>
            </p:extLst>
          </p:nvPr>
        </p:nvGraphicFramePr>
        <p:xfrm>
          <a:off x="2751335" y="4101297"/>
          <a:ext cx="3707326" cy="2125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3536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052" y="68418"/>
            <a:ext cx="4301773" cy="940819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0926" y="2597155"/>
            <a:ext cx="5792987" cy="3094985"/>
          </a:xfrm>
        </p:spPr>
        <p:txBody>
          <a:bodyPr>
            <a:normAutofit fontScale="92500" lnSpcReduction="10000"/>
          </a:bodyPr>
          <a:lstStyle/>
          <a:p>
            <a:pPr marL="514338" indent="-514338">
              <a:lnSpc>
                <a:spcPct val="100000"/>
              </a:lnSpc>
              <a:buFont typeface="+mj-lt"/>
              <a:buAutoNum type="arabicPeriod"/>
            </a:pPr>
            <a:r>
              <a:rPr lang="fr-FR" b="1" dirty="0"/>
              <a:t> </a:t>
            </a:r>
            <a:r>
              <a:rPr lang="fr-FR" dirty="0" smtClean="0"/>
              <a:t>Non </a:t>
            </a:r>
            <a:r>
              <a:rPr lang="fr-FR" dirty="0" err="1" smtClean="0"/>
              <a:t>Parametric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/>
          </a:p>
          <a:p>
            <a:pPr marL="514338" indent="-514338">
              <a:lnSpc>
                <a:spcPct val="100000"/>
              </a:lnSpc>
              <a:buFont typeface="+mj-lt"/>
              <a:buAutoNum type="arabicPeriod"/>
            </a:pPr>
            <a:r>
              <a:rPr lang="fr-FR" b="1" dirty="0"/>
              <a:t> </a:t>
            </a:r>
            <a:r>
              <a:rPr lang="fr-FR" dirty="0" err="1" smtClean="0"/>
              <a:t>Pyramid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</a:t>
            </a:r>
            <a:r>
              <a:rPr lang="fr-FR" dirty="0" err="1" smtClean="0"/>
              <a:t>synthesis</a:t>
            </a:r>
            <a:endParaRPr lang="fr-FR" dirty="0" smtClean="0"/>
          </a:p>
          <a:p>
            <a:pPr marL="514338" indent="-514338">
              <a:lnSpc>
                <a:spcPct val="100000"/>
              </a:lnSpc>
              <a:buFont typeface="+mj-lt"/>
              <a:buAutoNum type="arabicPeriod"/>
            </a:pPr>
            <a:r>
              <a:rPr lang="fr-FR" b="1" dirty="0" smtClean="0"/>
              <a:t> </a:t>
            </a:r>
            <a:r>
              <a:rPr lang="fr-FR" dirty="0" smtClean="0"/>
              <a:t>Image </a:t>
            </a:r>
            <a:r>
              <a:rPr lang="fr-FR" dirty="0" err="1" smtClean="0"/>
              <a:t>Quilting</a:t>
            </a:r>
            <a:endParaRPr lang="fr-FR" dirty="0" smtClean="0"/>
          </a:p>
          <a:p>
            <a:pPr marL="514338" indent="-514338">
              <a:lnSpc>
                <a:spcPct val="100000"/>
              </a:lnSpc>
              <a:buFont typeface="+mj-lt"/>
              <a:buAutoNum type="arabicPeriod"/>
            </a:pPr>
            <a:r>
              <a:rPr lang="fr-FR" b="1" dirty="0" smtClean="0"/>
              <a:t> </a:t>
            </a:r>
            <a:r>
              <a:rPr lang="fr-FR" dirty="0" err="1" smtClean="0"/>
              <a:t>Random</a:t>
            </a:r>
            <a:r>
              <a:rPr lang="fr-FR" dirty="0" smtClean="0"/>
              <a:t> Phase Noise</a:t>
            </a:r>
          </a:p>
          <a:p>
            <a:pPr marL="514338" indent="-514338">
              <a:lnSpc>
                <a:spcPct val="100000"/>
              </a:lnSpc>
              <a:buFont typeface="+mj-lt"/>
              <a:buAutoNum type="arabicPeriod"/>
            </a:pPr>
            <a:r>
              <a:rPr lang="fr-FR" b="1" dirty="0"/>
              <a:t> </a:t>
            </a:r>
            <a:r>
              <a:rPr lang="fr-FR" dirty="0" err="1" smtClean="0"/>
              <a:t>Result</a:t>
            </a:r>
            <a:r>
              <a:rPr lang="fr-FR" dirty="0" smtClean="0"/>
              <a:t> comparaison</a:t>
            </a:r>
          </a:p>
          <a:p>
            <a:pPr marL="514338" indent="-514338">
              <a:lnSpc>
                <a:spcPct val="100000"/>
              </a:lnSpc>
              <a:buFont typeface="+mj-lt"/>
              <a:buAutoNum type="arabicPeriod"/>
            </a:pPr>
            <a:r>
              <a:rPr lang="fr-FR" b="1" dirty="0"/>
              <a:t> </a:t>
            </a:r>
            <a:r>
              <a:rPr lang="fr-FR" dirty="0" smtClean="0"/>
              <a:t>Performance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46865" y="1513522"/>
            <a:ext cx="8874777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+mn-lt"/>
              </a:rPr>
              <a:t>Presentation Outline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94379" y="2188128"/>
            <a:ext cx="285849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310BBE-E7B4-4FAD-829D-79E868D8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2155" y="1254642"/>
            <a:ext cx="4859925" cy="49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smtClean="0"/>
              <a:t>Conclusion </a:t>
            </a:r>
            <a:r>
              <a:rPr lang="fr-FR" b="1" dirty="0" smtClean="0"/>
              <a:t>:</a:t>
            </a: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12475" y="1685208"/>
            <a:ext cx="14147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20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61104" y="1824722"/>
            <a:ext cx="6287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Non Parametric: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algorithm is much slower than all the other. The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quilting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algorithm is a good speed up and both implementation could be parallelized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Parametric algorithm: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parametric algorithm are conditioned by the speed of the multiple FFT used. They cannot really be parallelized and is really good for balanced input and output sized</a:t>
            </a: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90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5834" y="264723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fr-FR" sz="3400" dirty="0" err="1">
                <a:latin typeface="Arial Black" panose="020B0A04020102020204" pitchFamily="34" charset="0"/>
              </a:rPr>
              <a:t>Thank</a:t>
            </a:r>
            <a:r>
              <a:rPr lang="fr-FR" sz="3400" dirty="0">
                <a:latin typeface="Arial Black" panose="020B0A04020102020204" pitchFamily="34" charset="0"/>
              </a:rPr>
              <a:t> </a:t>
            </a:r>
            <a:r>
              <a:rPr lang="fr-FR" sz="3400" dirty="0" err="1">
                <a:latin typeface="Arial Black" panose="020B0A04020102020204" pitchFamily="34" charset="0"/>
              </a:rPr>
              <a:t>you</a:t>
            </a:r>
            <a:endParaRPr lang="en-US" sz="3400" dirty="0"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FB745-BA8D-4C12-9717-EE764C12F1C7}"/>
              </a:ext>
            </a:extLst>
          </p:cNvPr>
          <p:cNvSpPr/>
          <p:nvPr/>
        </p:nvSpPr>
        <p:spPr>
          <a:xfrm>
            <a:off x="0" y="0"/>
            <a:ext cx="1845578" cy="6858000"/>
          </a:xfrm>
          <a:prstGeom prst="rect">
            <a:avLst/>
          </a:prstGeom>
          <a:solidFill>
            <a:srgbClr val="2D287F"/>
          </a:solidFill>
          <a:ln>
            <a:solidFill>
              <a:srgbClr val="2D28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8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646" y="1252975"/>
            <a:ext cx="8505686" cy="1433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Non </a:t>
            </a:r>
            <a:r>
              <a:rPr lang="fr-FR" b="1" dirty="0" err="1"/>
              <a:t>Parametric</a:t>
            </a:r>
            <a:r>
              <a:rPr lang="fr-FR" b="1" dirty="0"/>
              <a:t> </a:t>
            </a:r>
            <a:r>
              <a:rPr lang="fr-FR" b="1" dirty="0" err="1"/>
              <a:t>Sampling</a:t>
            </a:r>
            <a:r>
              <a:rPr lang="fr-FR" b="1" dirty="0"/>
              <a:t> (</a:t>
            </a:r>
            <a:r>
              <a:rPr lang="fr-FR" b="1" dirty="0">
                <a:hlinkClick r:id="rId2"/>
              </a:rPr>
              <a:t>1999</a:t>
            </a:r>
            <a:r>
              <a:rPr lang="fr-FR" b="1" dirty="0"/>
              <a:t>)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Non-Parametric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21" y="3978719"/>
            <a:ext cx="1357987" cy="2010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35" y="4035848"/>
            <a:ext cx="1652176" cy="189594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490572" y="5205434"/>
            <a:ext cx="570864" cy="27622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7" y="4764817"/>
            <a:ext cx="1281977" cy="1212755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2226493" y="5205434"/>
            <a:ext cx="570864" cy="27622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51612" y="1852017"/>
            <a:ext cx="5877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Start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3x3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seed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Look for the pixels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neighbors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Compute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squared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error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between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patch and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every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patch in the training image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Select the pixel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lowest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error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49" y="4406289"/>
            <a:ext cx="1499251" cy="1522082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6726811" y="5343546"/>
            <a:ext cx="570864" cy="27622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408735" y="6062327"/>
            <a:ext cx="6020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>
                <a:solidFill>
                  <a:schemeClr val="accent3">
                    <a:lumMod val="50000"/>
                  </a:schemeClr>
                </a:solidFill>
              </a:rPr>
              <a:t>Example</a:t>
            </a:r>
            <a:r>
              <a:rPr lang="fr-FR" sz="1400" i="1" dirty="0">
                <a:solidFill>
                  <a:schemeClr val="accent3">
                    <a:lumMod val="50000"/>
                  </a:schemeClr>
                </a:solidFill>
              </a:rPr>
              <a:t> of the </a:t>
            </a:r>
            <a:r>
              <a:rPr lang="fr-FR" sz="1400" i="1" dirty="0" err="1">
                <a:solidFill>
                  <a:schemeClr val="accent3">
                    <a:lumMod val="50000"/>
                  </a:schemeClr>
                </a:solidFill>
              </a:rPr>
              <a:t>generation</a:t>
            </a:r>
            <a:r>
              <a:rPr lang="fr-FR" sz="1400" i="1" dirty="0">
                <a:solidFill>
                  <a:schemeClr val="accent3">
                    <a:lumMod val="50000"/>
                  </a:schemeClr>
                </a:solidFill>
              </a:rPr>
              <a:t> of an image </a:t>
            </a:r>
            <a:r>
              <a:rPr lang="fr-FR" sz="1400" i="1" dirty="0" err="1">
                <a:solidFill>
                  <a:schemeClr val="accent3">
                    <a:lumMod val="50000"/>
                  </a:schemeClr>
                </a:solidFill>
              </a:rPr>
              <a:t>with</a:t>
            </a:r>
            <a:r>
              <a:rPr lang="fr-FR" sz="1400" i="1" dirty="0">
                <a:solidFill>
                  <a:schemeClr val="accent3">
                    <a:lumMod val="50000"/>
                  </a:schemeClr>
                </a:solidFill>
              </a:rPr>
              <a:t> a 3x3 </a:t>
            </a:r>
            <a:r>
              <a:rPr lang="fr-FR" sz="1400" i="1" dirty="0" err="1">
                <a:solidFill>
                  <a:schemeClr val="accent3">
                    <a:lumMod val="50000"/>
                  </a:schemeClr>
                </a:solidFill>
              </a:rPr>
              <a:t>window</a:t>
            </a:r>
            <a:r>
              <a:rPr lang="fr-FR" sz="1400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14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79091" y="1692828"/>
            <a:ext cx="4050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554EA9-ED0D-4FF1-AA59-9A893487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3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 animBg="1"/>
      <p:bldP spid="31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646" y="1252975"/>
            <a:ext cx="8505686" cy="1433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Non </a:t>
            </a:r>
            <a:r>
              <a:rPr lang="fr-FR" b="1" dirty="0" err="1"/>
              <a:t>Parametric</a:t>
            </a:r>
            <a:r>
              <a:rPr lang="fr-FR" b="1" dirty="0"/>
              <a:t> </a:t>
            </a:r>
            <a:r>
              <a:rPr lang="fr-FR" b="1" dirty="0" err="1"/>
              <a:t>Sampling</a:t>
            </a:r>
            <a:r>
              <a:rPr lang="fr-FR" b="1" dirty="0"/>
              <a:t> (1999)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95" y="5254802"/>
            <a:ext cx="609600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03" y="4873349"/>
            <a:ext cx="1311547" cy="13115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8" y="5076052"/>
            <a:ext cx="483443" cy="9208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70" y="4610100"/>
            <a:ext cx="1728285" cy="173022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7252401" y="5330782"/>
            <a:ext cx="211915" cy="45763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124348" y="5307655"/>
            <a:ext cx="211915" cy="45763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/>
              <a:t>Non-Parametric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78" y="4817342"/>
            <a:ext cx="1318266" cy="1293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37" y="4828469"/>
            <a:ext cx="1103852" cy="1092298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4893054" y="5260249"/>
            <a:ext cx="211915" cy="45763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589120"/>
              </p:ext>
            </p:extLst>
          </p:nvPr>
        </p:nvGraphicFramePr>
        <p:xfrm>
          <a:off x="695325" y="2170772"/>
          <a:ext cx="7534274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48050">
                  <a:extLst>
                    <a:ext uri="{9D8B030D-6E8A-4147-A177-3AD203B41FA5}">
                      <a16:colId xmlns:a16="http://schemas.microsoft.com/office/drawing/2014/main" val="3476076588"/>
                    </a:ext>
                  </a:extLst>
                </a:gridCol>
                <a:gridCol w="4086224">
                  <a:extLst>
                    <a:ext uri="{9D8B030D-6E8A-4147-A177-3AD203B41FA5}">
                      <a16:colId xmlns:a16="http://schemas.microsoft.com/office/drawing/2014/main" val="2145792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Advantages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Drawbacks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07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Visually</a:t>
                      </a:r>
                      <a:r>
                        <a:rPr lang="fr-FR" dirty="0"/>
                        <a:t> good </a:t>
                      </a:r>
                      <a:r>
                        <a:rPr lang="fr-FR" dirty="0" err="1"/>
                        <a:t>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Really</a:t>
                      </a:r>
                      <a:r>
                        <a:rPr lang="fr-FR" dirty="0"/>
                        <a:t> slow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631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Intuitive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Edges</a:t>
                      </a:r>
                      <a:r>
                        <a:rPr lang="fr-FR" baseline="0" dirty="0"/>
                        <a:t> are not </a:t>
                      </a:r>
                      <a:r>
                        <a:rPr lang="fr-FR" baseline="0" dirty="0" err="1"/>
                        <a:t>well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utilized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53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Natively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works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with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colors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</a:t>
                      </a:r>
                      <a:r>
                        <a:rPr lang="fr-FR" baseline="0" dirty="0"/>
                        <a:t> proof of convergence (</a:t>
                      </a:r>
                      <a:r>
                        <a:rPr lang="fr-FR" baseline="0" dirty="0" err="1"/>
                        <a:t>can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get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stuck</a:t>
                      </a:r>
                      <a:r>
                        <a:rPr lang="fr-FR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48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Low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number</a:t>
                      </a:r>
                      <a:r>
                        <a:rPr lang="fr-FR" dirty="0"/>
                        <a:t> of </a:t>
                      </a:r>
                      <a:r>
                        <a:rPr lang="fr-FR" dirty="0" err="1"/>
                        <a:t>hyperparameters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Important </a:t>
                      </a:r>
                      <a:r>
                        <a:rPr lang="fr-FR" dirty="0" err="1"/>
                        <a:t>hyperparmater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145239"/>
                  </a:ext>
                </a:extLst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779091" y="1692828"/>
            <a:ext cx="4050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3CAF5F-0C2F-498F-BD33-942B4AB2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55" y="1262261"/>
            <a:ext cx="8505686" cy="5094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Pyramid-Based</a:t>
            </a:r>
            <a:r>
              <a:rPr lang="fr-FR" b="1" dirty="0"/>
              <a:t> </a:t>
            </a:r>
            <a:r>
              <a:rPr lang="fr-FR" b="1" dirty="0" err="1"/>
              <a:t>Synthesis</a:t>
            </a:r>
            <a:r>
              <a:rPr lang="fr-FR" b="1" dirty="0"/>
              <a:t> (</a:t>
            </a:r>
            <a:r>
              <a:rPr lang="fr-FR" b="1" dirty="0">
                <a:hlinkClick r:id="rId2"/>
              </a:rPr>
              <a:t>1995</a:t>
            </a:r>
            <a:r>
              <a:rPr lang="fr-FR" b="1" dirty="0"/>
              <a:t>)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Pyramid-based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51611" y="1966317"/>
            <a:ext cx="6287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Start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uniform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noise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Filter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down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sample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training and the noise image to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create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2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pyramids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low-pass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band-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pass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images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Equalize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probability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distribution of the noise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filtered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image and the training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filtered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images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Recontruct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final image by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collapsing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noise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pyramid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the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other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way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76" y="5202177"/>
            <a:ext cx="841646" cy="83764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93" y="5457808"/>
            <a:ext cx="859822" cy="850823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 rot="1848034">
            <a:off x="1295505" y="5675500"/>
            <a:ext cx="423434" cy="24765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65" y="4825311"/>
            <a:ext cx="1934447" cy="13896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56" y="4761180"/>
            <a:ext cx="2097576" cy="15068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55" y="5698807"/>
            <a:ext cx="869016" cy="847821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 rot="1848034">
            <a:off x="2681905" y="5876348"/>
            <a:ext cx="423434" cy="24765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4269045" y="4800962"/>
            <a:ext cx="0" cy="1434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6287846" y="5333983"/>
            <a:ext cx="423434" cy="247650"/>
          </a:xfrm>
          <a:prstGeom prst="rightArrow">
            <a:avLst>
              <a:gd name="adj1" fmla="val 50000"/>
              <a:gd name="adj2" fmla="val 61245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9091" y="1692828"/>
            <a:ext cx="4050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09D1E0-0345-4E64-A67C-32A13D7C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5</a:t>
            </a:fld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577" y="4661693"/>
            <a:ext cx="863894" cy="8548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41" y="4432534"/>
            <a:ext cx="837366" cy="8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Pyramid-based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52155" y="1262261"/>
            <a:ext cx="8505686" cy="5094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err="1"/>
              <a:t>Pyramid-Based</a:t>
            </a:r>
            <a:r>
              <a:rPr lang="fr-FR" b="1" dirty="0"/>
              <a:t> </a:t>
            </a:r>
            <a:r>
              <a:rPr lang="fr-FR" b="1" dirty="0" err="1"/>
              <a:t>Synthesis</a:t>
            </a:r>
            <a:r>
              <a:rPr lang="fr-FR" b="1" dirty="0"/>
              <a:t> (1995)</a:t>
            </a:r>
            <a:r>
              <a:rPr lang="fr-FR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9091" y="1692828"/>
            <a:ext cx="4050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6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51611" y="1966317"/>
            <a:ext cx="6287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Implementing color :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color synthesis is done by applying 3 separate synthesis in an alternative space where components are independent.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synthesis space is obtained via PCA after centering the data around 0.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967" y="4190806"/>
            <a:ext cx="1531534" cy="15425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2" y="4192510"/>
            <a:ext cx="1563010" cy="15406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219" y="4200332"/>
            <a:ext cx="1563010" cy="1540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7" t="3634" r="3671" b="8737"/>
          <a:stretch/>
        </p:blipFill>
        <p:spPr>
          <a:xfrm>
            <a:off x="7280910" y="4173154"/>
            <a:ext cx="1576018" cy="157308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387286" y="4807296"/>
            <a:ext cx="400050" cy="3048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857087" y="4807296"/>
            <a:ext cx="400050" cy="3048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8998" y="3735420"/>
            <a:ext cx="249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Correlated color channel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77236" y="3735420"/>
            <a:ext cx="302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Decorrelated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color channel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718202" y="3801785"/>
            <a:ext cx="0" cy="221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77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Pyramid-based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3CAF5F-0C2F-498F-BD33-942B4AB2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7</a:t>
            </a:fld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52155" y="1262262"/>
            <a:ext cx="6003303" cy="6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err="1"/>
              <a:t>Pyramid-Based</a:t>
            </a:r>
            <a:r>
              <a:rPr lang="fr-FR" b="1" dirty="0"/>
              <a:t> </a:t>
            </a:r>
            <a:r>
              <a:rPr lang="fr-FR" b="1" dirty="0" err="1"/>
              <a:t>Synthesis</a:t>
            </a:r>
            <a:r>
              <a:rPr lang="fr-FR" b="1" dirty="0"/>
              <a:t> (1995)</a:t>
            </a:r>
            <a:r>
              <a:rPr lang="fr-FR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779091" y="1692828"/>
            <a:ext cx="4050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729478"/>
              </p:ext>
            </p:extLst>
          </p:nvPr>
        </p:nvGraphicFramePr>
        <p:xfrm>
          <a:off x="695325" y="2185498"/>
          <a:ext cx="7534274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48050">
                  <a:extLst>
                    <a:ext uri="{9D8B030D-6E8A-4147-A177-3AD203B41FA5}">
                      <a16:colId xmlns:a16="http://schemas.microsoft.com/office/drawing/2014/main" val="3476076588"/>
                    </a:ext>
                  </a:extLst>
                </a:gridCol>
                <a:gridCol w="4086224">
                  <a:extLst>
                    <a:ext uri="{9D8B030D-6E8A-4147-A177-3AD203B41FA5}">
                      <a16:colId xmlns:a16="http://schemas.microsoft.com/office/drawing/2014/main" val="2145792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Advantages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Drawbacks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07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Really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aseline="0" dirty="0"/>
                        <a:t>Bad </a:t>
                      </a:r>
                      <a:r>
                        <a:rPr lang="fr-FR" baseline="0" dirty="0" err="1"/>
                        <a:t>results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631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Basically</a:t>
                      </a:r>
                      <a:r>
                        <a:rPr lang="fr-FR" baseline="0" dirty="0"/>
                        <a:t> no </a:t>
                      </a:r>
                      <a:r>
                        <a:rPr lang="fr-FR" dirty="0" err="1"/>
                        <a:t>hyperparmater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 adaptable </a:t>
                      </a:r>
                      <a:r>
                        <a:rPr lang="fr-FR" dirty="0" err="1"/>
                        <a:t>filters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53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Almost</a:t>
                      </a:r>
                      <a:r>
                        <a:rPr lang="fr-FR" dirty="0"/>
                        <a:t> no spatial contributions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48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Stochastic</a:t>
                      </a:r>
                      <a:r>
                        <a:rPr lang="fr-FR" dirty="0"/>
                        <a:t> </a:t>
                      </a:r>
                      <a:r>
                        <a:rPr lang="fr-FR" dirty="0" smtClean="0"/>
                        <a:t>textures are rare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14523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24" y="4658684"/>
            <a:ext cx="1537780" cy="14773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6" y="4690243"/>
            <a:ext cx="1477337" cy="1470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308" y="4658684"/>
            <a:ext cx="1515289" cy="147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7" y="5120597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08" y="4979718"/>
            <a:ext cx="810697" cy="8106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58" y="4983675"/>
            <a:ext cx="806740" cy="806740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1182400" y="5212463"/>
            <a:ext cx="211915" cy="45763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7262350" y="5165720"/>
            <a:ext cx="211915" cy="45763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4197371" y="5156246"/>
            <a:ext cx="211915" cy="45763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3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Image Quilting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8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551611" y="1905357"/>
            <a:ext cx="6287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Patch </a:t>
            </a:r>
            <a:r>
              <a:rPr lang="fr-FR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based</a:t>
            </a:r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method</a:t>
            </a:r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quite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similar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to the non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parametric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approach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but copies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entire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patches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instead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of pixel by pixel</a:t>
            </a:r>
          </a:p>
          <a:p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patches are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allowed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overlap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on the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overlaping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area, the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algorithm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computes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the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cut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that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minimizes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error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function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3646" y="1252975"/>
            <a:ext cx="8505686" cy="530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Image </a:t>
            </a:r>
            <a:r>
              <a:rPr lang="fr-FR" b="1" dirty="0" err="1" smtClean="0"/>
              <a:t>quiting</a:t>
            </a:r>
            <a:r>
              <a:rPr lang="fr-FR" b="1" dirty="0" smtClean="0"/>
              <a:t> (</a:t>
            </a:r>
            <a:r>
              <a:rPr lang="fr-FR" b="1" dirty="0" smtClean="0">
                <a:hlinkClick r:id="rId7"/>
              </a:rPr>
              <a:t>2001</a:t>
            </a:r>
            <a:r>
              <a:rPr lang="fr-FR" b="1" dirty="0" smtClean="0"/>
              <a:t>)</a:t>
            </a:r>
            <a:r>
              <a:rPr lang="fr-FR" dirty="0" smtClean="0"/>
              <a:t>:</a:t>
            </a:r>
            <a:endParaRPr lang="fr-F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33400" y="1692828"/>
            <a:ext cx="26822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06" y="3858057"/>
            <a:ext cx="2319263" cy="22905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26" y="4801757"/>
            <a:ext cx="1269073" cy="12074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36" y="3708291"/>
            <a:ext cx="2485647" cy="24549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46" y="4770475"/>
            <a:ext cx="1344568" cy="127925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2810001" y="5253068"/>
            <a:ext cx="400050" cy="3048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4437556" y="5253068"/>
            <a:ext cx="400050" cy="3048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6061836" y="5253068"/>
            <a:ext cx="400050" cy="3048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48145" y="6009179"/>
            <a:ext cx="2015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Selecting the next patch with overlap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197316" y="5998825"/>
            <a:ext cx="123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Selecting a patch with a low error 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829457" y="5992612"/>
            <a:ext cx="1399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Computing the optimal boundary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544385" y="5978842"/>
            <a:ext cx="2146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Quilting the new path in the output texture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624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2402827" y="68418"/>
            <a:ext cx="4301773" cy="940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 smtClean="0"/>
              <a:t>Image Quilting</a:t>
            </a:r>
            <a:endParaRPr lang="en-US" sz="3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47" y="367284"/>
            <a:ext cx="1564431" cy="4666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04" y="264530"/>
            <a:ext cx="1330779" cy="5788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6" y="135059"/>
            <a:ext cx="990284" cy="82484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46" y="1028300"/>
            <a:ext cx="8582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204098"/>
            <a:ext cx="707378" cy="69499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98EB0F-5EEE-4630-95BE-14680F83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5E53A-6FD9-45DF-B27F-9EC1DBFE0910}" type="slidenum">
              <a:rPr lang="en-US" smtClean="0"/>
              <a:t>9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3646" y="1252975"/>
            <a:ext cx="8505686" cy="530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Poisson </a:t>
            </a:r>
            <a:r>
              <a:rPr lang="fr-FR" b="1" dirty="0" err="1" smtClean="0"/>
              <a:t>blending</a:t>
            </a:r>
            <a:r>
              <a:rPr lang="fr-FR" b="1" dirty="0" smtClean="0"/>
              <a:t>(</a:t>
            </a:r>
            <a:r>
              <a:rPr lang="fr-FR" b="1" dirty="0" smtClean="0">
                <a:hlinkClick r:id="rId7"/>
              </a:rPr>
              <a:t>2003</a:t>
            </a:r>
            <a:r>
              <a:rPr lang="fr-FR" b="1" dirty="0" smtClean="0"/>
              <a:t>)</a:t>
            </a:r>
            <a:r>
              <a:rPr lang="fr-FR" dirty="0" smtClean="0"/>
              <a:t>:</a:t>
            </a:r>
            <a:endParaRPr lang="fr-F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41350" y="1692828"/>
            <a:ext cx="2825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61104" y="1877417"/>
            <a:ext cx="6287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Poisson </a:t>
            </a:r>
            <a:r>
              <a:rPr lang="fr-FR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Blending</a:t>
            </a:r>
            <a:r>
              <a:rPr 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fr-FR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Applying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poisson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blending can improve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of image quilting.</a:t>
            </a: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Poisson blending are used to superimpose 2 images seamlessly and is computed as a guided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interpolation.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35" y="3428602"/>
            <a:ext cx="6776300" cy="25794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50931" y="6008014"/>
            <a:ext cx="7497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Poisson blending: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hlinkClick r:id="rId9"/>
              </a:rPr>
              <a:t>http://cs.brown.edu/courses/csci1290/2011/asgn/proj2/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5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1998</TotalTime>
  <Words>894</Words>
  <Application>Microsoft Office PowerPoint</Application>
  <PresentationFormat>On-screen Show (4:3)</PresentationFormat>
  <Paragraphs>208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Office Theme</vt:lpstr>
      <vt:lpstr>Analysis on texture synthesis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Jqxs</dc:creator>
  <cp:lastModifiedBy>Jqxs</cp:lastModifiedBy>
  <cp:revision>136</cp:revision>
  <dcterms:created xsi:type="dcterms:W3CDTF">2017-10-11T10:05:43Z</dcterms:created>
  <dcterms:modified xsi:type="dcterms:W3CDTF">2017-11-07T08:06:38Z</dcterms:modified>
</cp:coreProperties>
</file>